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300" r:id="rId5"/>
    <p:sldId id="301" r:id="rId6"/>
    <p:sldId id="302" r:id="rId7"/>
    <p:sldId id="303" r:id="rId8"/>
    <p:sldId id="304" r:id="rId9"/>
    <p:sldId id="305" r:id="rId10"/>
    <p:sldId id="298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99CC"/>
    <a:srgbClr val="CCCCFF"/>
    <a:srgbClr val="FF3399"/>
    <a:srgbClr val="FF0066"/>
    <a:srgbClr val="99FF99"/>
    <a:srgbClr val="00CC99"/>
    <a:srgbClr val="339966"/>
    <a:srgbClr val="99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horzBarState="maximized">
    <p:restoredLeft sz="10533" autoAdjust="0"/>
    <p:restoredTop sz="92599" autoAdjust="0"/>
  </p:normalViewPr>
  <p:slideViewPr>
    <p:cSldViewPr>
      <p:cViewPr>
        <p:scale>
          <a:sx n="66" d="100"/>
          <a:sy n="66" d="100"/>
        </p:scale>
        <p:origin x="-1476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C9C35-D3EF-432F-849A-B0A285B858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lu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F549C-5831-42A5-8D3F-DC0A9F2A1E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lu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D9530-B379-434C-A5E1-D8860C9306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lu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083A0-BF7C-4AFE-8232-6C9776E28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lu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880BF-5B57-4468-9F89-413E3DC12E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lu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79D53-BBF4-46D8-AE48-478E629653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lu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E2ED4-072C-4453-BCFC-C30D04E744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lu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89CEC-04EA-494A-937C-3F69157AC4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lu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5434C-96F0-49CB-A203-7DA9DB4338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lu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CC17F-8088-4AA0-9C8D-415721524A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lu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B94BF-840C-475D-A5A3-F0E91A12C2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lus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788536-176D-481C-9335-1686C86914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lu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36E211BD-8860-4544-A4FC-7319E7D50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plus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40;&#1085;&#1085;&#1072;\&#1087;&#1088;&#1077;&#1079;&#1077;&#1085;&#1090;&#1072;&#1094;&#1080;&#1080;%20&#1083;&#1080;&#1094;&#1077;&#1103;\&#1084;&#1091;&#1079;&#1099;&#1082;&#1072;%20&#1076;&#1083;&#1103;%20&#1087;&#1088;&#1077;&#1079;&#1077;&#1085;&#1090;&#1072;&#1094;&#1080;&#1080;\14%20&#1044;&#1086;&#1088;&#1086;&#1078;&#1082;&#1072;%2014.wma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04813"/>
            <a:ext cx="9144000" cy="1008062"/>
          </a:xfrm>
        </p:spPr>
        <p:txBody>
          <a:bodyPr/>
          <a:lstStyle/>
          <a:p>
            <a:pPr eaLnBrk="1" hangingPunct="1"/>
            <a:r>
              <a:rPr lang="ru-RU" sz="3000" b="1" smtClean="0"/>
              <a:t>ГОУ СПО  ЛО </a:t>
            </a:r>
            <a:br>
              <a:rPr lang="ru-RU" sz="3000" b="1" smtClean="0"/>
            </a:br>
            <a:r>
              <a:rPr lang="ru-RU" sz="3000" b="1" smtClean="0"/>
              <a:t>«Подпорожский политехнический техникум»</a:t>
            </a: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8175" y="1700213"/>
            <a:ext cx="5472113" cy="4176712"/>
          </a:xfrm>
          <a:prstGeom prst="rect">
            <a:avLst/>
          </a:prstGeom>
          <a:noFill/>
          <a:ln w="57150" cmpd="dbl">
            <a:solidFill>
              <a:srgbClr val="FF0066"/>
            </a:solidFill>
            <a:miter lim="800000"/>
            <a:headEnd/>
            <a:tailEnd/>
          </a:ln>
        </p:spPr>
      </p:pic>
      <p:pic>
        <p:nvPicPr>
          <p:cNvPr id="2063" name="14 Дорожка 14.wma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4704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)">
                                      <p:cBhvr>
                                        <p:cTn id="6" dur="1" fill="hold"/>
                                        <p:tgtEl>
                                          <p:spTgt spid="20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5"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63"/>
                </p:tgtEl>
              </p:cMediaNode>
            </p:audio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ED7BB7"/>
              </a:gs>
              <a:gs pos="100000">
                <a:srgbClr val="FFFF6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895850" y="2205038"/>
            <a:ext cx="4248150" cy="2232025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ru-RU" sz="1500" b="1" i="1" smtClean="0">
                <a:latin typeface="Times New Roman" pitchFamily="18" charset="0"/>
              </a:rPr>
              <a:t>Наше образовательное учреждение открылось в 1974 году, как профессионально-техническое училище № 44 по подготовке рабочих по профессиям: «Электросварщик», «Машинист автомобильного крана», «Монтажник мостовых железобетонных конструкций», «Электромонтер», «Машинист копровых и буровых установок» для треста «Мостострой-6»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 b="2658"/>
          <a:stretch>
            <a:fillRect/>
          </a:stretch>
        </p:blipFill>
        <p:spPr bwMode="auto">
          <a:xfrm>
            <a:off x="468313" y="620713"/>
            <a:ext cx="3827462" cy="5473700"/>
          </a:xfrm>
          <a:prstGeom prst="rect">
            <a:avLst/>
          </a:prstGeom>
          <a:noFill/>
          <a:ln w="44450" cap="rnd">
            <a:solidFill>
              <a:srgbClr val="0000FF"/>
            </a:solidFill>
            <a:prstDash val="sysDot"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9343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9" presetClass="exit" presetSubtype="0" decel="10000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/>
      <p:bldP spid="3078" grpId="1"/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3575" y="1628775"/>
            <a:ext cx="2736850" cy="1728788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ru-RU" sz="1200" smtClean="0"/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ru-RU" sz="1200" smtClean="0"/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ru-RU" sz="1200" smtClean="0"/>
              <a:t>«Технология машиностроения», 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ru-RU" sz="1200" smtClean="0"/>
              <a:t>« Техническое обслуживание средств вычислительной техники и компьютерных сетей»,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ru-RU" sz="1200" smtClean="0"/>
              <a:t>«Экономика и бухгалтерский учет»,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ru-RU" sz="1200" smtClean="0"/>
              <a:t>«Товароведение»,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ru-RU" sz="1200" smtClean="0"/>
              <a:t>«Технология деревообработки»</a:t>
            </a:r>
          </a:p>
        </p:txBody>
      </p:sp>
      <p:pic>
        <p:nvPicPr>
          <p:cNvPr id="20486" name="Picture 6" descr="IMG_31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863" y="1773238"/>
            <a:ext cx="2968625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539750" y="404813"/>
            <a:ext cx="8208963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622300" algn="just">
              <a:spcBef>
                <a:spcPct val="50000"/>
              </a:spcBef>
            </a:pPr>
            <a:r>
              <a:rPr lang="ru-RU" sz="1600"/>
              <a:t>В феврале 2007 года «Профессиональный лицей № 11 «Возрождение» преобразован в государственное образовательное учреждение среднего профессионального образования Ленинградской области «Подпорожский политехнический техникум», который будет реализовывать программы по специальностям:</a:t>
            </a:r>
          </a:p>
        </p:txBody>
      </p:sp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4"/>
          <a:srcRect l="9428" b="4027"/>
          <a:stretch>
            <a:fillRect/>
          </a:stretch>
        </p:blipFill>
        <p:spPr bwMode="auto">
          <a:xfrm>
            <a:off x="3563938" y="3573463"/>
            <a:ext cx="1989137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323850" y="4149725"/>
            <a:ext cx="3240088" cy="207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/>
              <a:t>… </a:t>
            </a:r>
            <a:r>
              <a:rPr lang="ru-RU" sz="1600"/>
              <a:t>Меняются номера и названия учебного заведения, но неизменной задачей для инженерно-педагогического коллектива остается  подготов- ка высококвалифицированных специалистов для своего района, области, страны.</a:t>
            </a:r>
          </a:p>
        </p:txBody>
      </p:sp>
    </p:spTree>
    <p:custDataLst>
      <p:tags r:id="rId1"/>
    </p:custDataLst>
  </p:cSld>
  <p:clrMapOvr>
    <a:masterClrMapping/>
  </p:clrMapOvr>
  <p:transition spd="slow" advTm="17295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2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600" decel="100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600" decel="100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00" decel="100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00" decel="100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  <p:bldP spid="20487" grpId="0"/>
      <p:bldP spid="2048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IMG_32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0338" y="2349500"/>
            <a:ext cx="4264025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00563" y="0"/>
            <a:ext cx="4643437" cy="3357563"/>
          </a:xfrm>
          <a:solidFill>
            <a:srgbClr val="FFFF66"/>
          </a:solidFill>
          <a:ln w="15875">
            <a:solidFill>
              <a:srgbClr val="FFCC00"/>
            </a:solidFill>
          </a:ln>
        </p:spPr>
        <p:txBody>
          <a:bodyPr lIns="36000" rIns="36000"/>
          <a:lstStyle/>
          <a:p>
            <a:pPr eaLnBrk="1" hangingPunct="1">
              <a:lnSpc>
                <a:spcPct val="80000"/>
              </a:lnSpc>
            </a:pPr>
            <a:endParaRPr lang="ru-RU" sz="2000" smtClean="0">
              <a:solidFill>
                <a:srgbClr val="FF9900"/>
              </a:solidFill>
            </a:endParaRPr>
          </a:p>
          <a:p>
            <a:pPr eaLnBrk="1" hangingPunct="1"/>
            <a:r>
              <a:rPr lang="ru-RU" sz="2000" smtClean="0"/>
              <a:t>Подпорожский политехнический техникум является многопрофильным многоуровневым образовательным учреждением, реализующим программы начального и среднего профессионального образования в области машиностроительного производства, деревообработки, сферы услуг.</a:t>
            </a:r>
          </a:p>
        </p:txBody>
      </p:sp>
      <p:pic>
        <p:nvPicPr>
          <p:cNvPr id="72709" name="Picture 5" descr="IMG_318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52413" y="3500438"/>
            <a:ext cx="4500563" cy="3357562"/>
          </a:xfrm>
          <a:prstGeom prst="rect">
            <a:avLst/>
          </a:prstGeom>
          <a:noFill/>
          <a:ln w="15875">
            <a:solidFill>
              <a:srgbClr val="FFCC00"/>
            </a:solidFill>
            <a:miter lim="800000"/>
            <a:headEnd/>
            <a:tailEnd/>
          </a:ln>
        </p:spPr>
      </p:pic>
      <p:pic>
        <p:nvPicPr>
          <p:cNvPr id="72710" name="Picture 6" descr="IMG_566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500563" cy="3500438"/>
          </a:xfrm>
          <a:prstGeom prst="rect">
            <a:avLst/>
          </a:prstGeom>
          <a:noFill/>
          <a:ln w="15875">
            <a:solidFill>
              <a:srgbClr val="FFCC00"/>
            </a:solidFill>
            <a:miter lim="800000"/>
            <a:headEnd/>
            <a:tailEnd/>
          </a:ln>
        </p:spPr>
      </p:pic>
      <p:pic>
        <p:nvPicPr>
          <p:cNvPr id="72711" name="Picture 7" descr="IMG_412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48488" y="3357563"/>
            <a:ext cx="2195512" cy="3500437"/>
          </a:xfrm>
          <a:prstGeom prst="rect">
            <a:avLst/>
          </a:prstGeom>
          <a:noFill/>
          <a:ln w="15875">
            <a:solidFill>
              <a:srgbClr val="FFCC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Click="0" advTm="1384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2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2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20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5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5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270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270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270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270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5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27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27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27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27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7100888"/>
          </a:xfrm>
          <a:prstGeom prst="rect">
            <a:avLst/>
          </a:prstGeom>
          <a:gradFill rotWithShape="1">
            <a:gsLst>
              <a:gs pos="0">
                <a:srgbClr val="FFC1C1"/>
              </a:gs>
              <a:gs pos="50000">
                <a:srgbClr val="66FF66"/>
              </a:gs>
              <a:gs pos="100000">
                <a:srgbClr val="FFC1C1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73731" name="Picture 3" descr="IMG_59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3717925"/>
            <a:ext cx="4321175" cy="2951163"/>
          </a:xfrm>
          <a:prstGeom prst="rect">
            <a:avLst/>
          </a:prstGeom>
          <a:noFill/>
          <a:ln w="15875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73732" name="Picture 4" descr="IMG_598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757613"/>
            <a:ext cx="4284662" cy="2911475"/>
          </a:xfrm>
          <a:prstGeom prst="rect">
            <a:avLst/>
          </a:prstGeom>
          <a:noFill/>
          <a:ln w="15875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73733" name="Picture 5" descr="IMG_594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188913"/>
            <a:ext cx="4248150" cy="2754312"/>
          </a:xfrm>
          <a:prstGeom prst="rect">
            <a:avLst/>
          </a:prstGeom>
          <a:noFill/>
          <a:ln w="15875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73734" name="Picture 6" descr="IMG_594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188913"/>
            <a:ext cx="4321175" cy="2717800"/>
          </a:xfrm>
          <a:prstGeom prst="rect">
            <a:avLst/>
          </a:prstGeom>
          <a:noFill/>
          <a:ln w="15875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73735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708275"/>
            <a:ext cx="9144000" cy="1214438"/>
          </a:xfrm>
        </p:spPr>
        <p:txBody>
          <a:bodyPr/>
          <a:lstStyle/>
          <a:p>
            <a:pPr eaLnBrk="1" hangingPunct="1"/>
            <a:r>
              <a:rPr lang="ru-RU" sz="1500" smtClean="0">
                <a:solidFill>
                  <a:srgbClr val="FF3300"/>
                </a:solidFill>
              </a:rPr>
              <a:t>Развитие техникума  осуществляется по инновационным программам с внедрением современных форм обучения, модернизацией материально-технической базы, повышением квалификации преподавателей и мастеров производственного обучения.</a:t>
            </a:r>
          </a:p>
        </p:txBody>
      </p:sp>
    </p:spTree>
  </p:cSld>
  <p:clrMapOvr>
    <a:masterClrMapping/>
  </p:clrMapOvr>
  <p:transition spd="med" advClick="0" advTm="7375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FF66"/>
              </a:gs>
              <a:gs pos="50000">
                <a:srgbClr val="66FF66"/>
              </a:gs>
              <a:gs pos="100000">
                <a:srgbClr val="FFFF66"/>
              </a:gs>
            </a:gsLst>
            <a:lin ang="18900000" scaled="1"/>
          </a:gradFill>
          <a:ln w="57150">
            <a:noFill/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Лаборатория электротехники и электроники</a:t>
            </a:r>
          </a:p>
        </p:txBody>
      </p:sp>
      <p:pic>
        <p:nvPicPr>
          <p:cNvPr id="7172" name="Picture 4" descr="IMG_595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1557338"/>
            <a:ext cx="6265862" cy="4699000"/>
          </a:xfrm>
          <a:prstGeom prst="rect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Click="0" advTm="5235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Widescreen__004630_"/>
          <p:cNvPicPr>
            <a:picLocks noChangeAspect="1" noChangeArrowheads="1"/>
          </p:cNvPicPr>
          <p:nvPr/>
        </p:nvPicPr>
        <p:blipFill>
          <a:blip r:embed="rId2">
            <a:lum bright="1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4643438" y="260350"/>
            <a:ext cx="4249737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 u="sng">
                <a:solidFill>
                  <a:schemeClr val="bg1"/>
                </a:solidFill>
              </a:rPr>
              <a:t>Мастерская для обучения профессиям «Сварщик ручной дуговой электросварки», «Сварщик на полуавтоматических и автоматических машинах».</a:t>
            </a:r>
            <a:endParaRPr lang="ru-RU" sz="2400" b="1" u="sng">
              <a:solidFill>
                <a:schemeClr val="bg1"/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23850" y="3141663"/>
            <a:ext cx="3527425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>
                <a:solidFill>
                  <a:schemeClr val="bg1"/>
                </a:solidFill>
              </a:rPr>
              <a:t>В 2007 году проведена реконструкция и замена устаревшего оборудования современным. В мастерской 12  кабинок (</a:t>
            </a:r>
            <a:r>
              <a:rPr lang="en-US" b="1">
                <a:solidFill>
                  <a:schemeClr val="bg1"/>
                </a:solidFill>
              </a:rPr>
              <a:t>S</a:t>
            </a:r>
            <a:r>
              <a:rPr lang="ru-RU" b="1">
                <a:solidFill>
                  <a:schemeClr val="bg1"/>
                </a:solidFill>
              </a:rPr>
              <a:t> – 6 м2),  в каждой из которых установлены аппарат для ручной сварки стержневыми электродами </a:t>
            </a:r>
            <a:r>
              <a:rPr lang="en-US" b="1">
                <a:solidFill>
                  <a:schemeClr val="bg1"/>
                </a:solidFill>
              </a:rPr>
              <a:t>Pico</a:t>
            </a:r>
            <a:r>
              <a:rPr lang="ru-RU" b="1">
                <a:solidFill>
                  <a:schemeClr val="bg1"/>
                </a:solidFill>
              </a:rPr>
              <a:t>230 и сварочный полуавтомат </a:t>
            </a:r>
            <a:r>
              <a:rPr lang="en-US" b="1">
                <a:solidFill>
                  <a:schemeClr val="bg1"/>
                </a:solidFill>
              </a:rPr>
              <a:t>Mastermig</a:t>
            </a:r>
            <a:r>
              <a:rPr lang="ru-RU" b="1">
                <a:solidFill>
                  <a:schemeClr val="bg1"/>
                </a:solidFill>
              </a:rPr>
              <a:t> 400. мастерская оснащена машиной для контактной сварки МТП-1110.</a:t>
            </a:r>
          </a:p>
        </p:txBody>
      </p:sp>
      <p:pic>
        <p:nvPicPr>
          <p:cNvPr id="8197" name="Picture 5" descr="IMG_597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429000"/>
            <a:ext cx="4211637" cy="3159125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198" name="Picture 6" descr="IMG_596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4427538" cy="3019425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 advTm="7829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6699"/>
              </a:gs>
              <a:gs pos="50000">
                <a:srgbClr val="CCFFCC"/>
              </a:gs>
              <a:gs pos="100000">
                <a:srgbClr val="FF6699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8893175" cy="1143000"/>
          </a:xfrm>
        </p:spPr>
        <p:txBody>
          <a:bodyPr/>
          <a:lstStyle/>
          <a:p>
            <a:pPr algn="just" eaLnBrk="1" hangingPunct="1"/>
            <a:r>
              <a:rPr lang="ru-RU" sz="2500" smtClean="0"/>
              <a:t>Для приобретения первичных навыков и контроля за качеством обучения применяется сварочный тренажер МДТС.</a:t>
            </a:r>
          </a:p>
        </p:txBody>
      </p:sp>
      <p:pic>
        <p:nvPicPr>
          <p:cNvPr id="9220" name="Picture 4" descr="IMG_599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125538"/>
            <a:ext cx="3598863" cy="2698750"/>
          </a:xfrm>
          <a:prstGeom prst="rect">
            <a:avLst/>
          </a:prstGeom>
          <a:noFill/>
          <a:ln w="19050">
            <a:solidFill>
              <a:srgbClr val="FF6699"/>
            </a:solidFill>
            <a:miter lim="800000"/>
            <a:headEnd/>
            <a:tailEnd/>
          </a:ln>
        </p:spPr>
      </p:pic>
      <p:pic>
        <p:nvPicPr>
          <p:cNvPr id="9221" name="Picture 5" descr="IMG_598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2133600"/>
            <a:ext cx="3419475" cy="4149725"/>
          </a:xfrm>
          <a:prstGeom prst="rect">
            <a:avLst/>
          </a:prstGeom>
          <a:noFill/>
          <a:ln w="19050">
            <a:solidFill>
              <a:srgbClr val="FF6699"/>
            </a:solidFill>
            <a:miter lim="800000"/>
            <a:headEnd/>
            <a:tailEnd/>
          </a:ln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323850" y="4149725"/>
            <a:ext cx="4535488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1900"/>
              <a:t>Тренажер позволяет моделировать процессы ручной дуговой сварки и сварки в среде защитных газов плавящемся и неплавящемся электродом, а также контролировать и документировать параметры этих процессов.</a:t>
            </a:r>
          </a:p>
        </p:txBody>
      </p:sp>
    </p:spTree>
  </p:cSld>
  <p:clrMapOvr>
    <a:masterClrMapping/>
  </p:clrMapOvr>
  <p:transition spd="slow" advClick="0" advTm="8813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Widescreen__004641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chemeClr val="bg1"/>
                </a:solidFill>
              </a:rPr>
              <a:t>Слесарная мастерская</a:t>
            </a:r>
          </a:p>
        </p:txBody>
      </p:sp>
      <p:pic>
        <p:nvPicPr>
          <p:cNvPr id="10244" name="Picture 4" descr="IMG_59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052513"/>
            <a:ext cx="4140200" cy="310515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84213" y="4365625"/>
            <a:ext cx="7777162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b="1"/>
              <a:t>Слесарная подготовка необходима по различным профессиям, в этой мастерской обучаются не только слесари, но и сварщики, и станочники и студенты специальности «Технология машиностроения». В 2007 г. слесарная мастерская оснащена новым оборудованием, приобретены точильно-шлифовальный станок ТШ-2, сверлильные станки В-1832, В-400, пресс-ножницы, комбинированные </a:t>
            </a:r>
            <a:r>
              <a:rPr lang="en-US" b="1"/>
              <a:t>Compact</a:t>
            </a:r>
            <a:r>
              <a:rPr lang="ru-RU" b="1"/>
              <a:t> 40, фрезерный станок </a:t>
            </a:r>
            <a:r>
              <a:rPr lang="en-US" b="1"/>
              <a:t>FHV</a:t>
            </a:r>
            <a:r>
              <a:rPr lang="ru-RU" b="1"/>
              <a:t>50</a:t>
            </a:r>
            <a:r>
              <a:rPr lang="en-US" b="1"/>
              <a:t>V</a:t>
            </a:r>
            <a:r>
              <a:rPr lang="ru-RU" b="1"/>
              <a:t>.</a:t>
            </a:r>
          </a:p>
        </p:txBody>
      </p:sp>
      <p:pic>
        <p:nvPicPr>
          <p:cNvPr id="10246" name="Picture 6" descr="IMG_599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052513"/>
            <a:ext cx="4105275" cy="307975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Click="0" advTm="4265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5541" name="WordArt 5"/>
          <p:cNvSpPr>
            <a:spLocks noChangeArrowheads="1" noChangeShapeType="1" noTextEdit="1"/>
          </p:cNvSpPr>
          <p:nvPr/>
        </p:nvSpPr>
        <p:spPr bwMode="auto">
          <a:xfrm>
            <a:off x="276225" y="1268413"/>
            <a:ext cx="8616950" cy="3297237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FFFA33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Добро пожаловать </a:t>
            </a:r>
          </a:p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FFFA33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в Подпорожский </a:t>
            </a:r>
          </a:p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FFFA33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политехнический техникум!</a:t>
            </a:r>
          </a:p>
        </p:txBody>
      </p:sp>
    </p:spTree>
  </p:cSld>
  <p:clrMapOvr>
    <a:masterClrMapping/>
  </p:clrMapOvr>
  <p:transition spd="slow" advTm="6875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2.5|4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>
                <a:alpha val="35001"/>
              </a:schemeClr>
            </a:gs>
            <a:gs pos="100000">
              <a:schemeClr val="accent1"/>
            </a:gs>
          </a:gsLst>
          <a:path path="rect">
            <a:fillToRect l="50000" t="50000" r="50000" b="5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>
                <a:alpha val="35001"/>
              </a:schemeClr>
            </a:gs>
            <a:gs pos="100000">
              <a:schemeClr val="accent1"/>
            </a:gs>
          </a:gsLst>
          <a:path path="rect">
            <a:fillToRect l="50000" t="50000" r="50000" b="5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Kimono</Template>
  <TotalTime>2793</TotalTime>
  <Words>370</Words>
  <Application>Microsoft Office PowerPoint</Application>
  <PresentationFormat>Экран (4:3)</PresentationFormat>
  <Paragraphs>24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Оформление по умолчанию</vt:lpstr>
      <vt:lpstr>ГОУ СПО  ЛО  «Подпорожский политехнический техникум»</vt:lpstr>
      <vt:lpstr>Слайд 2</vt:lpstr>
      <vt:lpstr>Слайд 3</vt:lpstr>
      <vt:lpstr>Слайд 4</vt:lpstr>
      <vt:lpstr>Развитие техникума  осуществляется по инновационным программам с внедрением современных форм обучения, модернизацией материально-технической базы, повышением квалификации преподавателей и мастеров производственного обучения.</vt:lpstr>
      <vt:lpstr>Лаборатория электротехники и электроники</vt:lpstr>
      <vt:lpstr>Слайд 7</vt:lpstr>
      <vt:lpstr>Для приобретения первичных навыков и контроля за качеством обучения применяется сварочный тренажер МДТС.</vt:lpstr>
      <vt:lpstr>Слесарная мастерская</vt:lpstr>
      <vt:lpstr>Слайд 10</vt:lpstr>
    </vt:vector>
  </TitlesOfParts>
  <Company>ПЛ11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ГОУ СПО  ЛО «Подпорожский политехнический техникум»</dc:title>
  <dc:creator>БУХ</dc:creator>
  <cp:lastModifiedBy>Admin</cp:lastModifiedBy>
  <cp:revision>171</cp:revision>
  <dcterms:created xsi:type="dcterms:W3CDTF">2007-03-15T06:15:42Z</dcterms:created>
  <dcterms:modified xsi:type="dcterms:W3CDTF">2008-06-10T11:18:56Z</dcterms:modified>
</cp:coreProperties>
</file>